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424" r:id="rId4"/>
    <p:sldId id="423" r:id="rId5"/>
    <p:sldId id="425" r:id="rId6"/>
    <p:sldId id="426" r:id="rId7"/>
    <p:sldId id="427" r:id="rId8"/>
    <p:sldId id="428" r:id="rId9"/>
    <p:sldId id="429" r:id="rId10"/>
    <p:sldId id="431" r:id="rId11"/>
    <p:sldId id="432" r:id="rId12"/>
    <p:sldId id="43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225" autoAdjust="0"/>
    <p:restoredTop sz="86450" autoAdjust="0"/>
  </p:normalViewPr>
  <p:slideViewPr>
    <p:cSldViewPr snapToGrid="0">
      <p:cViewPr varScale="1">
        <p:scale>
          <a:sx n="103" d="100"/>
          <a:sy n="103" d="100"/>
        </p:scale>
        <p:origin x="1470" y="108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04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46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61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29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5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81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26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93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3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6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5DC5B-3C14-0831-6E2E-E33CF59DEEF8}"/>
              </a:ext>
            </a:extLst>
          </p:cNvPr>
          <p:cNvSpPr txBox="1"/>
          <p:nvPr/>
        </p:nvSpPr>
        <p:spPr>
          <a:xfrm>
            <a:off x="413938" y="1498202"/>
            <a:ext cx="467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Rigid collisions are not eliminated.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2E3632-ED8C-2CC4-C5C6-9AE10175DA99}"/>
              </a:ext>
            </a:extLst>
          </p:cNvPr>
          <p:cNvSpPr txBox="1"/>
          <p:nvPr/>
        </p:nvSpPr>
        <p:spPr>
          <a:xfrm>
            <a:off x="413938" y="4554020"/>
            <a:ext cx="547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After minimizing rigid collisions as much as possible.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C5C2CF-7869-C895-46BE-3B8DA6B01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65" y="5460918"/>
            <a:ext cx="3786400" cy="1046492"/>
          </a:xfrm>
          <a:prstGeom prst="rect">
            <a:avLst/>
          </a:prstGeom>
        </p:spPr>
      </p:pic>
      <p:pic>
        <p:nvPicPr>
          <p:cNvPr id="5" name="Bump">
            <a:hlinkClick r:id="" action="ppaction://media"/>
            <a:extLst>
              <a:ext uri="{FF2B5EF4-FFF2-40B4-BE49-F238E27FC236}">
                <a16:creationId xmlns:a16="http://schemas.microsoft.com/office/drawing/2014/main" id="{FE5EA7D7-B251-043A-2B8E-46B0E5F4C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53433" y="0"/>
            <a:ext cx="6096000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ED79F9-2283-242E-0002-F057E7E74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65" y="2090334"/>
            <a:ext cx="4324954" cy="1105054"/>
          </a:xfrm>
          <a:prstGeom prst="rect">
            <a:avLst/>
          </a:prstGeom>
        </p:spPr>
      </p:pic>
      <p:pic>
        <p:nvPicPr>
          <p:cNvPr id="11" name="PUSH_PULL">
            <a:hlinkClick r:id="" action="ppaction://media"/>
            <a:extLst>
              <a:ext uri="{FF2B5EF4-FFF2-40B4-BE49-F238E27FC236}">
                <a16:creationId xmlns:a16="http://schemas.microsoft.com/office/drawing/2014/main" id="{94FB59C2-80BC-4CBB-E422-BEA4591A1B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53433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DC2C1E-4161-FCDC-554A-A83046239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2" t="7202" b="42377"/>
          <a:stretch/>
        </p:blipFill>
        <p:spPr>
          <a:xfrm>
            <a:off x="1140544" y="619432"/>
            <a:ext cx="3727446" cy="2649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B9F45-0B9E-3DCA-A917-3AFF19DA7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76" r="5412" b="32203"/>
          <a:stretch/>
        </p:blipFill>
        <p:spPr>
          <a:xfrm>
            <a:off x="1140544" y="3818618"/>
            <a:ext cx="3727446" cy="2649764"/>
          </a:xfrm>
          <a:prstGeom prst="rect">
            <a:avLst/>
          </a:prstGeom>
        </p:spPr>
      </p:pic>
      <p:pic>
        <p:nvPicPr>
          <p:cNvPr id="6" name="Box">
            <a:hlinkClick r:id="" action="ppaction://media"/>
            <a:extLst>
              <a:ext uri="{FF2B5EF4-FFF2-40B4-BE49-F238E27FC236}">
                <a16:creationId xmlns:a16="http://schemas.microsoft.com/office/drawing/2014/main" id="{1CE70DFD-0C01-92AD-8389-41948568C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862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30974F-853A-729C-B87C-705F4EFA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450" y="1082351"/>
            <a:ext cx="3022019" cy="4029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405BC3-6416-734C-B203-D67FEF1E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23" y="1082351"/>
            <a:ext cx="3021428" cy="4029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A109A-C855-C8EA-50B8-655D84F8D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005" y="1082352"/>
            <a:ext cx="3022018" cy="40293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EED19E-171C-B365-F1B4-DD4D65EA1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" y="1082351"/>
            <a:ext cx="3022019" cy="40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710513" y="2126198"/>
            <a:ext cx="569764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Analysis of Zaid’s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Design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 Design</a:t>
            </a: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Current Results</a:t>
            </a: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Next Step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407893-AEAD-8D0E-BEA2-D46E0B50E55C}"/>
              </a:ext>
            </a:extLst>
          </p:cNvPr>
          <p:cNvSpPr txBox="1"/>
          <p:nvPr/>
        </p:nvSpPr>
        <p:spPr>
          <a:xfrm>
            <a:off x="159886" y="670470"/>
            <a:ext cx="233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dirty="0"/>
              <a:t>Initial Analysis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D7C136-32CB-2AFD-3467-79B9928C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1727735" y="1310162"/>
            <a:ext cx="1319859" cy="18677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B4A9CB-3A60-E899-F353-41B69D80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01" y="1315640"/>
            <a:ext cx="1319859" cy="18677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5BD51A-5895-CA9B-392A-8CF6B2711F85}"/>
              </a:ext>
            </a:extLst>
          </p:cNvPr>
          <p:cNvSpPr txBox="1"/>
          <p:nvPr/>
        </p:nvSpPr>
        <p:spPr>
          <a:xfrm>
            <a:off x="159886" y="4512900"/>
            <a:ext cx="6574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The amplitude of the received signal is positively proportional to the duty circle(average voltage) of the motor, but not linearly correlated.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Received signal = real signal * kernel (* is convolution). According to Zaid’s experiments, the kernel of our system should be easy.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D7C8C0-1A17-A140-877E-810AF3AE0A90}"/>
              </a:ext>
            </a:extLst>
          </p:cNvPr>
          <p:cNvSpPr txBox="1"/>
          <p:nvPr/>
        </p:nvSpPr>
        <p:spPr>
          <a:xfrm>
            <a:off x="3455470" y="1009024"/>
            <a:ext cx="7939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dk1"/>
                </a:solidFill>
                <a:latin typeface="Consolas"/>
              </a:rPr>
              <a:t>Zaid’s Approach: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Generate one piece of ECG signal.</a:t>
            </a: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Amplitude of generated ECG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signal -&gt; Motor’s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average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voltage,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ie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.,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0 -&gt; 0V, 100(R peak) -&gt; 3.3V.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signal received by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BedDot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 approximately equals the original ECG signal multiplied by -1 and then sampled. 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sampling rate is equal to the time resolution of the generated ECG signal.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190695-CA0B-C156-FEF6-E51F378F3DFD}"/>
              </a:ext>
            </a:extLst>
          </p:cNvPr>
          <p:cNvSpPr txBox="1"/>
          <p:nvPr/>
        </p:nvSpPr>
        <p:spPr>
          <a:xfrm>
            <a:off x="159886" y="4009611"/>
            <a:ext cx="233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dirty="0"/>
              <a:t>Conclusion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EE6053-6E4C-27F7-65FA-7F2C899BF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8501031" y="4454642"/>
            <a:ext cx="1319859" cy="1867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791791-719A-A6A9-86E6-CA148B9F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97" y="4460120"/>
            <a:ext cx="1319859" cy="186772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73BAC-987E-FDB3-1685-F944AB620F99}"/>
              </a:ext>
            </a:extLst>
          </p:cNvPr>
          <p:cNvCxnSpPr>
            <a:cxnSpLocks/>
          </p:cNvCxnSpPr>
          <p:nvPr/>
        </p:nvCxnSpPr>
        <p:spPr>
          <a:xfrm>
            <a:off x="7766032" y="4454642"/>
            <a:ext cx="0" cy="18048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E9DB74D-F628-293C-865F-D82195247D47}"/>
              </a:ext>
            </a:extLst>
          </p:cNvPr>
          <p:cNvCxnSpPr>
            <a:cxnSpLocks/>
          </p:cNvCxnSpPr>
          <p:nvPr/>
        </p:nvCxnSpPr>
        <p:spPr>
          <a:xfrm>
            <a:off x="7986799" y="5900526"/>
            <a:ext cx="0" cy="35892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EFB64-CFCE-F4CD-889A-0DF19AF97237}"/>
              </a:ext>
            </a:extLst>
          </p:cNvPr>
          <p:cNvCxnSpPr>
            <a:cxnSpLocks/>
          </p:cNvCxnSpPr>
          <p:nvPr/>
        </p:nvCxnSpPr>
        <p:spPr>
          <a:xfrm>
            <a:off x="9166119" y="4902120"/>
            <a:ext cx="0" cy="13144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7A7CC5E-54BD-8014-0B5A-46ABA73BB584}"/>
              </a:ext>
            </a:extLst>
          </p:cNvPr>
          <p:cNvCxnSpPr>
            <a:cxnSpLocks/>
          </p:cNvCxnSpPr>
          <p:nvPr/>
        </p:nvCxnSpPr>
        <p:spPr>
          <a:xfrm>
            <a:off x="9497982" y="4902120"/>
            <a:ext cx="0" cy="8873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ED35025-B565-0C4A-0F5B-4E68E359E420}"/>
              </a:ext>
            </a:extLst>
          </p:cNvPr>
          <p:cNvCxnSpPr/>
          <p:nvPr/>
        </p:nvCxnSpPr>
        <p:spPr>
          <a:xfrm>
            <a:off x="10197867" y="5900526"/>
            <a:ext cx="15724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618E016-E73C-45B4-BC9C-25F358B727B4}"/>
              </a:ext>
            </a:extLst>
          </p:cNvPr>
          <p:cNvCxnSpPr/>
          <p:nvPr/>
        </p:nvCxnSpPr>
        <p:spPr>
          <a:xfrm flipV="1">
            <a:off x="10334600" y="4642650"/>
            <a:ext cx="0" cy="1445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1B3190A-2FBD-541A-BD67-3056BBC303D1}"/>
              </a:ext>
            </a:extLst>
          </p:cNvPr>
          <p:cNvSpPr/>
          <p:nvPr/>
        </p:nvSpPr>
        <p:spPr>
          <a:xfrm>
            <a:off x="10334600" y="5104316"/>
            <a:ext cx="1060229" cy="796210"/>
          </a:xfrm>
          <a:custGeom>
            <a:avLst/>
            <a:gdLst>
              <a:gd name="connsiteX0" fmla="*/ 0 w 940037"/>
              <a:gd name="connsiteY0" fmla="*/ 828942 h 832356"/>
              <a:gd name="connsiteX1" fmla="*/ 230736 w 940037"/>
              <a:gd name="connsiteY1" fmla="*/ 726392 h 832356"/>
              <a:gd name="connsiteX2" fmla="*/ 384561 w 940037"/>
              <a:gd name="connsiteY2" fmla="*/ 128187 h 832356"/>
              <a:gd name="connsiteX3" fmla="*/ 940037 w 940037"/>
              <a:gd name="connsiteY3" fmla="*/ 0 h 83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037" h="832356">
                <a:moveTo>
                  <a:pt x="0" y="828942"/>
                </a:moveTo>
                <a:cubicBezTo>
                  <a:pt x="83321" y="836063"/>
                  <a:pt x="166643" y="843185"/>
                  <a:pt x="230736" y="726392"/>
                </a:cubicBezTo>
                <a:cubicBezTo>
                  <a:pt x="294830" y="609599"/>
                  <a:pt x="266344" y="249252"/>
                  <a:pt x="384561" y="128187"/>
                </a:cubicBezTo>
                <a:cubicBezTo>
                  <a:pt x="502778" y="7122"/>
                  <a:pt x="721407" y="3561"/>
                  <a:pt x="94003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283EA22-C444-7759-29F4-81126EBC265C}"/>
              </a:ext>
            </a:extLst>
          </p:cNvPr>
          <p:cNvSpPr txBox="1"/>
          <p:nvPr/>
        </p:nvSpPr>
        <p:spPr>
          <a:xfrm>
            <a:off x="10804618" y="5939531"/>
            <a:ext cx="124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Duty Circle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203233F-6811-1E08-0319-4229E0524ABD}"/>
              </a:ext>
            </a:extLst>
          </p:cNvPr>
          <p:cNvSpPr txBox="1"/>
          <p:nvPr/>
        </p:nvSpPr>
        <p:spPr>
          <a:xfrm>
            <a:off x="10197867" y="4305639"/>
            <a:ext cx="1721042" cy="461665"/>
          </a:xfrm>
          <a:prstGeom prst="rect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Amplitude of the Received Signal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A1CA5C-7380-73B2-8E8D-241679892CA1}"/>
              </a:ext>
            </a:extLst>
          </p:cNvPr>
          <p:cNvCxnSpPr>
            <a:cxnSpLocks/>
          </p:cNvCxnSpPr>
          <p:nvPr/>
        </p:nvCxnSpPr>
        <p:spPr>
          <a:xfrm flipV="1">
            <a:off x="10334600" y="4955311"/>
            <a:ext cx="1060228" cy="9452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407893-AEAD-8D0E-BEA2-D46E0B50E55C}"/>
              </a:ext>
            </a:extLst>
          </p:cNvPr>
          <p:cNvSpPr txBox="1"/>
          <p:nvPr/>
        </p:nvSpPr>
        <p:spPr>
          <a:xfrm>
            <a:off x="197118" y="586400"/>
            <a:ext cx="5622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Further Analysis: Frequency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D7C136-32CB-2AFD-3467-79B9928C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773151" y="1191026"/>
            <a:ext cx="1484537" cy="210076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048C394-1809-A4EF-E5BB-DDC18F418FF9}"/>
              </a:ext>
            </a:extLst>
          </p:cNvPr>
          <p:cNvSpPr txBox="1"/>
          <p:nvPr/>
        </p:nvSpPr>
        <p:spPr>
          <a:xfrm>
            <a:off x="2665854" y="1358706"/>
            <a:ext cx="90001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Outputs of Zaid’s Simulator are high frequency. The frequency of small peaks is equal to the time resolution of the generated ECG signal.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the number of peaks in BSG signals is around 4-9, indicating the motor should operate at a low frequency (4-9 times per heartbeat cycle) rather than the 30 times shown in the left figure.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9D92F-4F9F-79E8-BFD3-9D2A649D4909}"/>
              </a:ext>
            </a:extLst>
          </p:cNvPr>
          <p:cNvSpPr txBox="1"/>
          <p:nvPr/>
        </p:nvSpPr>
        <p:spPr>
          <a:xfrm>
            <a:off x="130218" y="3617061"/>
            <a:ext cx="115050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Conclusion:</a:t>
            </a:r>
          </a:p>
          <a:p>
            <a:endParaRPr lang="en-US" altLang="zh-CN" b="0" dirty="0"/>
          </a:p>
          <a:p>
            <a:r>
              <a:rPr lang="en-US" altLang="zh-CN" b="0" dirty="0"/>
              <a:t>We should use the motor to simulate the heart's physical process with low-frequency pulsations, rather than driving the motor based on the generated heartbeat waveform.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7623E65-2FD0-74B4-3CB5-7E4D09D371E2}"/>
              </a:ext>
            </a:extLst>
          </p:cNvPr>
          <p:cNvSpPr/>
          <p:nvPr/>
        </p:nvSpPr>
        <p:spPr>
          <a:xfrm>
            <a:off x="4163087" y="329644"/>
            <a:ext cx="957129" cy="617048"/>
          </a:xfrm>
          <a:custGeom>
            <a:avLst/>
            <a:gdLst>
              <a:gd name="connsiteX0" fmla="*/ 0 w 957129"/>
              <a:gd name="connsiteY0" fmla="*/ 418754 h 617048"/>
              <a:gd name="connsiteX1" fmla="*/ 119642 w 957129"/>
              <a:gd name="connsiteY1" fmla="*/ 230746 h 617048"/>
              <a:gd name="connsiteX2" fmla="*/ 213645 w 957129"/>
              <a:gd name="connsiteY2" fmla="*/ 598215 h 617048"/>
              <a:gd name="connsiteX3" fmla="*/ 316195 w 957129"/>
              <a:gd name="connsiteY3" fmla="*/ 10 h 617048"/>
              <a:gd name="connsiteX4" fmla="*/ 427290 w 957129"/>
              <a:gd name="connsiteY4" fmla="*/ 615307 h 617048"/>
              <a:gd name="connsiteX5" fmla="*/ 546931 w 957129"/>
              <a:gd name="connsiteY5" fmla="*/ 196563 h 617048"/>
              <a:gd name="connsiteX6" fmla="*/ 632389 w 957129"/>
              <a:gd name="connsiteY6" fmla="*/ 546941 h 617048"/>
              <a:gd name="connsiteX7" fmla="*/ 709301 w 957129"/>
              <a:gd name="connsiteY7" fmla="*/ 247838 h 617048"/>
              <a:gd name="connsiteX8" fmla="*/ 811851 w 957129"/>
              <a:gd name="connsiteY8" fmla="*/ 529849 h 617048"/>
              <a:gd name="connsiteX9" fmla="*/ 880217 w 957129"/>
              <a:gd name="connsiteY9" fmla="*/ 282021 h 617048"/>
              <a:gd name="connsiteX10" fmla="*/ 957129 w 957129"/>
              <a:gd name="connsiteY10" fmla="*/ 461483 h 6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7129" h="617048">
                <a:moveTo>
                  <a:pt x="0" y="418754"/>
                </a:moveTo>
                <a:cubicBezTo>
                  <a:pt x="42017" y="309795"/>
                  <a:pt x="84035" y="200836"/>
                  <a:pt x="119642" y="230746"/>
                </a:cubicBezTo>
                <a:cubicBezTo>
                  <a:pt x="155249" y="260656"/>
                  <a:pt x="180886" y="636671"/>
                  <a:pt x="213645" y="598215"/>
                </a:cubicBezTo>
                <a:cubicBezTo>
                  <a:pt x="246404" y="559759"/>
                  <a:pt x="280588" y="-2839"/>
                  <a:pt x="316195" y="10"/>
                </a:cubicBezTo>
                <a:cubicBezTo>
                  <a:pt x="351802" y="2859"/>
                  <a:pt x="388834" y="582548"/>
                  <a:pt x="427290" y="615307"/>
                </a:cubicBezTo>
                <a:cubicBezTo>
                  <a:pt x="465746" y="648066"/>
                  <a:pt x="512748" y="207957"/>
                  <a:pt x="546931" y="196563"/>
                </a:cubicBezTo>
                <a:cubicBezTo>
                  <a:pt x="581114" y="185169"/>
                  <a:pt x="605327" y="538395"/>
                  <a:pt x="632389" y="546941"/>
                </a:cubicBezTo>
                <a:cubicBezTo>
                  <a:pt x="659451" y="555487"/>
                  <a:pt x="679391" y="250687"/>
                  <a:pt x="709301" y="247838"/>
                </a:cubicBezTo>
                <a:cubicBezTo>
                  <a:pt x="739211" y="244989"/>
                  <a:pt x="783365" y="524152"/>
                  <a:pt x="811851" y="529849"/>
                </a:cubicBezTo>
                <a:cubicBezTo>
                  <a:pt x="840337" y="535546"/>
                  <a:pt x="856004" y="293415"/>
                  <a:pt x="880217" y="282021"/>
                </a:cubicBezTo>
                <a:cubicBezTo>
                  <a:pt x="904430" y="270627"/>
                  <a:pt x="930779" y="366055"/>
                  <a:pt x="957129" y="4614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5171F-C476-B20B-6A71-D3AE8F5ACF48}"/>
              </a:ext>
            </a:extLst>
          </p:cNvPr>
          <p:cNvSpPr/>
          <p:nvPr/>
        </p:nvSpPr>
        <p:spPr>
          <a:xfrm>
            <a:off x="1614196" y="5019555"/>
            <a:ext cx="2103316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heart pulse? 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588A26-A5FB-6B62-7226-F2213BA4387C}"/>
              </a:ext>
            </a:extLst>
          </p:cNvPr>
          <p:cNvSpPr/>
          <p:nvPr/>
        </p:nvSpPr>
        <p:spPr>
          <a:xfrm>
            <a:off x="4608663" y="5019555"/>
            <a:ext cx="2333234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to operate the motor like hearts? 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16EFE-D8A2-7F79-C7FC-4A58259B1E08}"/>
              </a:ext>
            </a:extLst>
          </p:cNvPr>
          <p:cNvSpPr/>
          <p:nvPr/>
        </p:nvSpPr>
        <p:spPr>
          <a:xfrm>
            <a:off x="7740136" y="5025930"/>
            <a:ext cx="2719480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Are received waveforms similar to real data?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B10460-268E-27D8-5A0B-537708A1B2DE}"/>
              </a:ext>
            </a:extLst>
          </p:cNvPr>
          <p:cNvSpPr/>
          <p:nvPr/>
        </p:nvSpPr>
        <p:spPr>
          <a:xfrm>
            <a:off x="1614196" y="6186702"/>
            <a:ext cx="2103316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waveforms look like?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18D10-A2F4-2976-0277-BB3032E66B94}"/>
              </a:ext>
            </a:extLst>
          </p:cNvPr>
          <p:cNvSpPr/>
          <p:nvPr/>
        </p:nvSpPr>
        <p:spPr>
          <a:xfrm>
            <a:off x="4516362" y="6186702"/>
            <a:ext cx="2895254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Operate the motor based on waveforms.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67D68F-0976-8813-DB9B-CF86D044BF1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717512" y="5301755"/>
            <a:ext cx="8911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D0CD606-9245-664F-7185-DF6E0C254F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41897" y="5301755"/>
            <a:ext cx="798239" cy="6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94BB809-E26E-D94C-F5D3-1D1DCCE5EA7C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H="1">
            <a:off x="5775280" y="5308130"/>
            <a:ext cx="4684336" cy="275825"/>
          </a:xfrm>
          <a:prstGeom prst="bentConnector4">
            <a:avLst>
              <a:gd name="adj1" fmla="val -4880"/>
              <a:gd name="adj2" fmla="val 1851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6AEA532-8890-56B4-1666-7ED95FAEAD91}"/>
              </a:ext>
            </a:extLst>
          </p:cNvPr>
          <p:cNvCxnSpPr>
            <a:stCxn id="8" idx="3"/>
          </p:cNvCxnSpPr>
          <p:nvPr/>
        </p:nvCxnSpPr>
        <p:spPr>
          <a:xfrm>
            <a:off x="10459616" y="5308130"/>
            <a:ext cx="117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2A0BC06-E5F6-5995-148A-BB1C410E880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17512" y="6468902"/>
            <a:ext cx="7988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5DBDAAA-948B-E315-265E-4E34862135B0}"/>
              </a:ext>
            </a:extLst>
          </p:cNvPr>
          <p:cNvCxnSpPr>
            <a:stCxn id="10" idx="3"/>
          </p:cNvCxnSpPr>
          <p:nvPr/>
        </p:nvCxnSpPr>
        <p:spPr>
          <a:xfrm flipV="1">
            <a:off x="7411616" y="6468901"/>
            <a:ext cx="80595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8F001F-2876-F9C6-DEC3-416C1E56ACB7}"/>
              </a:ext>
            </a:extLst>
          </p:cNvPr>
          <p:cNvSpPr txBox="1"/>
          <p:nvPr/>
        </p:nvSpPr>
        <p:spPr>
          <a:xfrm>
            <a:off x="162025" y="5025930"/>
            <a:ext cx="1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Correct Process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5CF757B-66EE-0E6B-6F34-13B95F1F4C94}"/>
              </a:ext>
            </a:extLst>
          </p:cNvPr>
          <p:cNvSpPr txBox="1"/>
          <p:nvPr/>
        </p:nvSpPr>
        <p:spPr>
          <a:xfrm>
            <a:off x="197118" y="6166327"/>
            <a:ext cx="1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Zaid’s Process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8360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6DE3DE-0255-4949-F77C-8243E33AEA37}"/>
              </a:ext>
            </a:extLst>
          </p:cNvPr>
          <p:cNvSpPr txBox="1"/>
          <p:nvPr/>
        </p:nvSpPr>
        <p:spPr>
          <a:xfrm>
            <a:off x="133147" y="467649"/>
            <a:ext cx="5622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Further Analysis: Amplitude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CEED705-C154-D14E-086A-AF7B2D6FECE5}"/>
              </a:ext>
            </a:extLst>
          </p:cNvPr>
          <p:cNvSpPr txBox="1"/>
          <p:nvPr/>
        </p:nvSpPr>
        <p:spPr>
          <a:xfrm>
            <a:off x="3727456" y="2743114"/>
            <a:ext cx="8381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Zaid’s Approach</a:t>
            </a:r>
            <a:r>
              <a:rPr lang="zh-CN" altLang="en-US" dirty="0"/>
              <a:t>：</a:t>
            </a:r>
            <a:r>
              <a:rPr lang="en-US" altLang="zh-CN" dirty="0"/>
              <a:t>the Amplitude of generated ECG</a:t>
            </a:r>
            <a:r>
              <a:rPr lang="zh-CN" altLang="en-US" dirty="0"/>
              <a:t> </a:t>
            </a:r>
            <a:r>
              <a:rPr lang="en-US" altLang="zh-CN" dirty="0"/>
              <a:t>signal -&gt; Motor’s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voltage.</a:t>
            </a:r>
            <a:r>
              <a:rPr lang="zh-CN" altLang="en-US" dirty="0"/>
              <a:t>（</a:t>
            </a:r>
            <a:r>
              <a:rPr lang="en-US" altLang="zh-CN" dirty="0"/>
              <a:t>0 -&gt; 0V, 100 -&gt; 3.3V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Disadvantages</a:t>
            </a:r>
            <a:r>
              <a:rPr lang="en-US" altLang="zh-CN" dirty="0"/>
              <a:t>: The standardized BSG</a:t>
            </a:r>
            <a:r>
              <a:rPr lang="zh-CN" altLang="en-US" dirty="0"/>
              <a:t> </a:t>
            </a:r>
            <a:r>
              <a:rPr lang="en-US" altLang="zh-CN" dirty="0"/>
              <a:t>signal has both positive and negative values. However, the voltage cannot be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only half amplitude can be controlled.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Zaid’s example,</a:t>
            </a:r>
            <a:r>
              <a:rPr lang="zh-CN" altLang="en-US" dirty="0"/>
              <a:t> </a:t>
            </a:r>
            <a:r>
              <a:rPr lang="en-US" altLang="zh-CN" dirty="0"/>
              <a:t>the portion below the yellow line is controllable,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 portion above the yellow line is </a:t>
            </a:r>
            <a:r>
              <a:rPr lang="en-US" altLang="zh-CN" dirty="0" err="1"/>
              <a:t>uncontrolable</a:t>
            </a:r>
            <a:r>
              <a:rPr lang="en-US" altLang="zh-CN" dirty="0"/>
              <a:t>.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64E7853-3A08-A1A8-1832-6E205A4F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125"/>
            <a:ext cx="10981346" cy="152847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F53DF7-9DD8-1A4E-4725-CA5AD98BD1F8}"/>
              </a:ext>
            </a:extLst>
          </p:cNvPr>
          <p:cNvCxnSpPr/>
          <p:nvPr/>
        </p:nvCxnSpPr>
        <p:spPr>
          <a:xfrm>
            <a:off x="0" y="1536165"/>
            <a:ext cx="121085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4612232-4B63-6E21-6303-44D39F097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51"/>
          <a:stretch/>
        </p:blipFill>
        <p:spPr>
          <a:xfrm>
            <a:off x="133147" y="2743114"/>
            <a:ext cx="3293445" cy="23429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98CD9C-74F4-ACBF-D52B-7A1D31E47637}"/>
              </a:ext>
            </a:extLst>
          </p:cNvPr>
          <p:cNvSpPr txBox="1"/>
          <p:nvPr/>
        </p:nvSpPr>
        <p:spPr>
          <a:xfrm>
            <a:off x="142447" y="5633360"/>
            <a:ext cx="3724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How is the portion above the yellow line generated?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6999DC3-F4EF-E47C-ACC8-B73A3A9E3A0A}"/>
              </a:ext>
            </a:extLst>
          </p:cNvPr>
          <p:cNvSpPr/>
          <p:nvPr/>
        </p:nvSpPr>
        <p:spPr>
          <a:xfrm>
            <a:off x="6436097" y="214406"/>
            <a:ext cx="957129" cy="617048"/>
          </a:xfrm>
          <a:custGeom>
            <a:avLst/>
            <a:gdLst>
              <a:gd name="connsiteX0" fmla="*/ 0 w 957129"/>
              <a:gd name="connsiteY0" fmla="*/ 418754 h 617048"/>
              <a:gd name="connsiteX1" fmla="*/ 119642 w 957129"/>
              <a:gd name="connsiteY1" fmla="*/ 230746 h 617048"/>
              <a:gd name="connsiteX2" fmla="*/ 213645 w 957129"/>
              <a:gd name="connsiteY2" fmla="*/ 598215 h 617048"/>
              <a:gd name="connsiteX3" fmla="*/ 316195 w 957129"/>
              <a:gd name="connsiteY3" fmla="*/ 10 h 617048"/>
              <a:gd name="connsiteX4" fmla="*/ 427290 w 957129"/>
              <a:gd name="connsiteY4" fmla="*/ 615307 h 617048"/>
              <a:gd name="connsiteX5" fmla="*/ 546931 w 957129"/>
              <a:gd name="connsiteY5" fmla="*/ 196563 h 617048"/>
              <a:gd name="connsiteX6" fmla="*/ 632389 w 957129"/>
              <a:gd name="connsiteY6" fmla="*/ 546941 h 617048"/>
              <a:gd name="connsiteX7" fmla="*/ 709301 w 957129"/>
              <a:gd name="connsiteY7" fmla="*/ 247838 h 617048"/>
              <a:gd name="connsiteX8" fmla="*/ 811851 w 957129"/>
              <a:gd name="connsiteY8" fmla="*/ 529849 h 617048"/>
              <a:gd name="connsiteX9" fmla="*/ 880217 w 957129"/>
              <a:gd name="connsiteY9" fmla="*/ 282021 h 617048"/>
              <a:gd name="connsiteX10" fmla="*/ 957129 w 957129"/>
              <a:gd name="connsiteY10" fmla="*/ 461483 h 6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7129" h="617048">
                <a:moveTo>
                  <a:pt x="0" y="418754"/>
                </a:moveTo>
                <a:cubicBezTo>
                  <a:pt x="42017" y="309795"/>
                  <a:pt x="84035" y="200836"/>
                  <a:pt x="119642" y="230746"/>
                </a:cubicBezTo>
                <a:cubicBezTo>
                  <a:pt x="155249" y="260656"/>
                  <a:pt x="180886" y="636671"/>
                  <a:pt x="213645" y="598215"/>
                </a:cubicBezTo>
                <a:cubicBezTo>
                  <a:pt x="246404" y="559759"/>
                  <a:pt x="280588" y="-2839"/>
                  <a:pt x="316195" y="10"/>
                </a:cubicBezTo>
                <a:cubicBezTo>
                  <a:pt x="351802" y="2859"/>
                  <a:pt x="388834" y="582548"/>
                  <a:pt x="427290" y="615307"/>
                </a:cubicBezTo>
                <a:cubicBezTo>
                  <a:pt x="465746" y="648066"/>
                  <a:pt x="512748" y="207957"/>
                  <a:pt x="546931" y="196563"/>
                </a:cubicBezTo>
                <a:cubicBezTo>
                  <a:pt x="581114" y="185169"/>
                  <a:pt x="605327" y="538395"/>
                  <a:pt x="632389" y="546941"/>
                </a:cubicBezTo>
                <a:cubicBezTo>
                  <a:pt x="659451" y="555487"/>
                  <a:pt x="679391" y="250687"/>
                  <a:pt x="709301" y="247838"/>
                </a:cubicBezTo>
                <a:cubicBezTo>
                  <a:pt x="739211" y="244989"/>
                  <a:pt x="783365" y="524152"/>
                  <a:pt x="811851" y="529849"/>
                </a:cubicBezTo>
                <a:cubicBezTo>
                  <a:pt x="840337" y="535546"/>
                  <a:pt x="856004" y="293415"/>
                  <a:pt x="880217" y="282021"/>
                </a:cubicBezTo>
                <a:cubicBezTo>
                  <a:pt x="904430" y="270627"/>
                  <a:pt x="930779" y="366055"/>
                  <a:pt x="957129" y="4614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CA7A30-F88B-765B-FF22-C606FD6C5B96}"/>
              </a:ext>
            </a:extLst>
          </p:cNvPr>
          <p:cNvCxnSpPr>
            <a:cxnSpLocks/>
          </p:cNvCxnSpPr>
          <p:nvPr/>
        </p:nvCxnSpPr>
        <p:spPr>
          <a:xfrm>
            <a:off x="6096000" y="590695"/>
            <a:ext cx="156957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C5AAE-9A3A-128B-CA99-86A1757AF70B}"/>
              </a:ext>
            </a:extLst>
          </p:cNvPr>
          <p:cNvSpPr txBox="1"/>
          <p:nvPr/>
        </p:nvSpPr>
        <p:spPr>
          <a:xfrm>
            <a:off x="10981346" y="1656803"/>
            <a:ext cx="112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Control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53FD81-77B6-4E69-B82E-CAA4FF088823}"/>
              </a:ext>
            </a:extLst>
          </p:cNvPr>
          <p:cNvSpPr txBox="1"/>
          <p:nvPr/>
        </p:nvSpPr>
        <p:spPr>
          <a:xfrm>
            <a:off x="10981346" y="1104578"/>
            <a:ext cx="1210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Uncontrol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45677B-09BE-80F6-0EEB-415DADEF3A5B}"/>
              </a:ext>
            </a:extLst>
          </p:cNvPr>
          <p:cNvSpPr/>
          <p:nvPr/>
        </p:nvSpPr>
        <p:spPr>
          <a:xfrm>
            <a:off x="4325473" y="6158413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6175E2-AC28-D99C-EB00-145F49740F49}"/>
              </a:ext>
            </a:extLst>
          </p:cNvPr>
          <p:cNvSpPr/>
          <p:nvPr/>
        </p:nvSpPr>
        <p:spPr>
          <a:xfrm>
            <a:off x="4325474" y="5633361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3969FA-7912-5BF2-5EA3-4B5DDE4FC69F}"/>
              </a:ext>
            </a:extLst>
          </p:cNvPr>
          <p:cNvSpPr/>
          <p:nvPr/>
        </p:nvSpPr>
        <p:spPr>
          <a:xfrm>
            <a:off x="6980719" y="6154020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951686-9678-F366-AE54-0E5E37188844}"/>
              </a:ext>
            </a:extLst>
          </p:cNvPr>
          <p:cNvSpPr/>
          <p:nvPr/>
        </p:nvSpPr>
        <p:spPr>
          <a:xfrm>
            <a:off x="6980719" y="5628968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B2D4CD-308F-B540-9653-1DE14A8E7D6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374194" y="5796607"/>
            <a:ext cx="0" cy="29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4C29E08-FDED-AAC8-3AF2-F58350FA0479}"/>
              </a:ext>
            </a:extLst>
          </p:cNvPr>
          <p:cNvCxnSpPr>
            <a:cxnSpLocks/>
          </p:cNvCxnSpPr>
          <p:nvPr/>
        </p:nvCxnSpPr>
        <p:spPr>
          <a:xfrm>
            <a:off x="4744173" y="5795908"/>
            <a:ext cx="369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FF58035-14B7-855A-7810-B5F77E75E9E5}"/>
              </a:ext>
            </a:extLst>
          </p:cNvPr>
          <p:cNvCxnSpPr>
            <a:cxnSpLocks/>
          </p:cNvCxnSpPr>
          <p:nvPr/>
        </p:nvCxnSpPr>
        <p:spPr>
          <a:xfrm flipV="1">
            <a:off x="4731788" y="5224843"/>
            <a:ext cx="0" cy="42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7CF524F-B6EE-B6EA-8566-C1BE5F7E9496}"/>
              </a:ext>
            </a:extLst>
          </p:cNvPr>
          <p:cNvSpPr txBox="1"/>
          <p:nvPr/>
        </p:nvSpPr>
        <p:spPr>
          <a:xfrm>
            <a:off x="4834908" y="5295442"/>
            <a:ext cx="703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Push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601797-75A5-BC5B-FB3D-DA7CCDE6E2CF}"/>
              </a:ext>
            </a:extLst>
          </p:cNvPr>
          <p:cNvSpPr txBox="1"/>
          <p:nvPr/>
        </p:nvSpPr>
        <p:spPr>
          <a:xfrm>
            <a:off x="4885879" y="5973397"/>
            <a:ext cx="884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Gravity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DC153D-4A55-AA03-4B61-50AC80F0495B}"/>
              </a:ext>
            </a:extLst>
          </p:cNvPr>
          <p:cNvSpPr txBox="1"/>
          <p:nvPr/>
        </p:nvSpPr>
        <p:spPr>
          <a:xfrm>
            <a:off x="7462954" y="5828685"/>
            <a:ext cx="88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Gravity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1D2DEAD-C78B-3937-1499-47C5979DA688}"/>
              </a:ext>
            </a:extLst>
          </p:cNvPr>
          <p:cNvCxnSpPr>
            <a:cxnSpLocks/>
          </p:cNvCxnSpPr>
          <p:nvPr/>
        </p:nvCxnSpPr>
        <p:spPr>
          <a:xfrm flipV="1">
            <a:off x="7373709" y="5487528"/>
            <a:ext cx="484" cy="14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1CFEEF4-1DFA-B852-8DE0-45E01C7C0617}"/>
              </a:ext>
            </a:extLst>
          </p:cNvPr>
          <p:cNvSpPr txBox="1"/>
          <p:nvPr/>
        </p:nvSpPr>
        <p:spPr>
          <a:xfrm>
            <a:off x="7415435" y="5291048"/>
            <a:ext cx="703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Push</a:t>
            </a:r>
            <a:endParaRPr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AA4A2CD-C0AF-AEEF-9E4A-A326FE1CF3E2}"/>
              </a:ext>
            </a:extLst>
          </p:cNvPr>
          <p:cNvSpPr/>
          <p:nvPr/>
        </p:nvSpPr>
        <p:spPr>
          <a:xfrm>
            <a:off x="4099377" y="5633360"/>
            <a:ext cx="1239140" cy="6926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AAC3752-B79F-ACC0-C17B-68015033A1B1}"/>
              </a:ext>
            </a:extLst>
          </p:cNvPr>
          <p:cNvSpPr/>
          <p:nvPr/>
        </p:nvSpPr>
        <p:spPr>
          <a:xfrm>
            <a:off x="6795865" y="5642719"/>
            <a:ext cx="1239140" cy="6789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F452F8-6669-F3E2-2DDA-B94BD99147CF}"/>
              </a:ext>
            </a:extLst>
          </p:cNvPr>
          <p:cNvSpPr txBox="1"/>
          <p:nvPr/>
        </p:nvSpPr>
        <p:spPr>
          <a:xfrm>
            <a:off x="3655682" y="6426926"/>
            <a:ext cx="217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Below yellow line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10CC0BD-9DB2-462A-F6EC-FD091FCB69DE}"/>
              </a:ext>
            </a:extLst>
          </p:cNvPr>
          <p:cNvSpPr txBox="1"/>
          <p:nvPr/>
        </p:nvSpPr>
        <p:spPr>
          <a:xfrm>
            <a:off x="6285218" y="6426735"/>
            <a:ext cx="217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Above yellow line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8123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6DE3DE-0255-4949-F77C-8243E33AEA37}"/>
              </a:ext>
            </a:extLst>
          </p:cNvPr>
          <p:cNvSpPr txBox="1"/>
          <p:nvPr/>
        </p:nvSpPr>
        <p:spPr>
          <a:xfrm>
            <a:off x="170041" y="2089696"/>
            <a:ext cx="118519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Conclusion: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r>
              <a:rPr lang="en-US" altLang="zh-CN" b="0" dirty="0"/>
              <a:t>We should use the motor to simulate the heart's physical process with low-frequency pulsations, rather than driving the motor based on the generated heartbeat waveform.</a:t>
            </a:r>
          </a:p>
          <a:p>
            <a:pPr marL="342900" indent="-342900">
              <a:buAutoNum type="arabicPeriod"/>
            </a:pPr>
            <a:endParaRPr lang="en-US" altLang="zh-CN" b="0" dirty="0"/>
          </a:p>
          <a:p>
            <a:pPr marL="342900" indent="-342900">
              <a:buAutoNum type="arabicPeriod"/>
            </a:pPr>
            <a:r>
              <a:rPr lang="en-US" altLang="zh-CN" b="0" dirty="0"/>
              <a:t>Zaid’s approach can only control a portion of amplitude. </a:t>
            </a:r>
          </a:p>
          <a:p>
            <a:pPr marL="342900" indent="-342900">
              <a:buAutoNum type="arabicPeriod"/>
            </a:pPr>
            <a:endParaRPr lang="en-US" altLang="zh-CN" b="0" dirty="0"/>
          </a:p>
          <a:p>
            <a:pPr marL="342900" indent="-342900">
              <a:buAutoNum type="arabicPeriod"/>
            </a:pPr>
            <a:r>
              <a:rPr lang="en-US" altLang="zh-CN" b="0" dirty="0"/>
              <a:t>Zaid’s Simulator produces clear waveforms, indicating a high SNR. I should ask him how to improve the SNR.</a:t>
            </a:r>
          </a:p>
        </p:txBody>
      </p:sp>
    </p:spTree>
    <p:extLst>
      <p:ext uri="{BB962C8B-B14F-4D97-AF65-F5344CB8AC3E}">
        <p14:creationId xmlns:p14="http://schemas.microsoft.com/office/powerpoint/2010/main" val="27924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 Design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DA335-F18F-8D6F-D018-CE14ECDFBC10}"/>
              </a:ext>
            </a:extLst>
          </p:cNvPr>
          <p:cNvSpPr/>
          <p:nvPr/>
        </p:nvSpPr>
        <p:spPr>
          <a:xfrm>
            <a:off x="4188046" y="2142782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36C4B4-578A-9243-D0ED-FCF500636E20}"/>
              </a:ext>
            </a:extLst>
          </p:cNvPr>
          <p:cNvSpPr/>
          <p:nvPr/>
        </p:nvSpPr>
        <p:spPr>
          <a:xfrm>
            <a:off x="4188046" y="1809470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69E3E5FC-4F46-FE8B-744A-043C3D3CEF08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rot="10800000" flipV="1">
            <a:off x="3690596" y="2296787"/>
            <a:ext cx="497451" cy="9454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8630F144-94F8-7706-78DB-6488349C0B7C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>
            <a:off x="5025444" y="2296787"/>
            <a:ext cx="455553" cy="1031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加号 13">
            <a:extLst>
              <a:ext uri="{FF2B5EF4-FFF2-40B4-BE49-F238E27FC236}">
                <a16:creationId xmlns:a16="http://schemas.microsoft.com/office/drawing/2014/main" id="{2711A3F6-C077-D7A3-B564-A022B83E6D54}"/>
              </a:ext>
            </a:extLst>
          </p:cNvPr>
          <p:cNvSpPr/>
          <p:nvPr/>
        </p:nvSpPr>
        <p:spPr>
          <a:xfrm>
            <a:off x="3466807" y="3193766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减号 14">
            <a:extLst>
              <a:ext uri="{FF2B5EF4-FFF2-40B4-BE49-F238E27FC236}">
                <a16:creationId xmlns:a16="http://schemas.microsoft.com/office/drawing/2014/main" id="{083F883A-221D-E4EE-0624-00D1B811F285}"/>
              </a:ext>
            </a:extLst>
          </p:cNvPr>
          <p:cNvSpPr/>
          <p:nvPr/>
        </p:nvSpPr>
        <p:spPr>
          <a:xfrm>
            <a:off x="5257210" y="3210244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48565E-634A-E84E-744E-E6DDD32F73A0}"/>
              </a:ext>
            </a:extLst>
          </p:cNvPr>
          <p:cNvSpPr/>
          <p:nvPr/>
        </p:nvSpPr>
        <p:spPr>
          <a:xfrm>
            <a:off x="884101" y="2048362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E4113-A858-8979-94F9-BDF8E5B50D3A}"/>
              </a:ext>
            </a:extLst>
          </p:cNvPr>
          <p:cNvSpPr/>
          <p:nvPr/>
        </p:nvSpPr>
        <p:spPr>
          <a:xfrm>
            <a:off x="884101" y="126023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F346862-F23A-3B23-2808-B2D89B332F89}"/>
              </a:ext>
            </a:extLst>
          </p:cNvPr>
          <p:cNvCxnSpPr>
            <a:cxnSpLocks/>
            <a:stCxn id="18" idx="1"/>
            <a:endCxn id="22" idx="3"/>
          </p:cNvCxnSpPr>
          <p:nvPr/>
        </p:nvCxnSpPr>
        <p:spPr>
          <a:xfrm rot="10800000" flipV="1">
            <a:off x="380381" y="2202250"/>
            <a:ext cx="503721" cy="1018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7BBDF93E-203E-5B1B-4F02-7B754BCC6DD8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>
          <a:xfrm>
            <a:off x="1721499" y="2202251"/>
            <a:ext cx="552654" cy="995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减号 21">
            <a:extLst>
              <a:ext uri="{FF2B5EF4-FFF2-40B4-BE49-F238E27FC236}">
                <a16:creationId xmlns:a16="http://schemas.microsoft.com/office/drawing/2014/main" id="{3E9D23AE-DF0C-F3D9-1A56-1DC07C4784D6}"/>
              </a:ext>
            </a:extLst>
          </p:cNvPr>
          <p:cNvSpPr/>
          <p:nvPr/>
        </p:nvSpPr>
        <p:spPr>
          <a:xfrm>
            <a:off x="156593" y="3103336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8BEC76AC-7DAB-369B-490E-571ADBDEACCB}"/>
              </a:ext>
            </a:extLst>
          </p:cNvPr>
          <p:cNvSpPr/>
          <p:nvPr/>
        </p:nvSpPr>
        <p:spPr>
          <a:xfrm>
            <a:off x="2050365" y="3149357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844EAF-62B0-9029-BD53-4BB7B75AC7F4}"/>
              </a:ext>
            </a:extLst>
          </p:cNvPr>
          <p:cNvSpPr txBox="1"/>
          <p:nvPr/>
        </p:nvSpPr>
        <p:spPr>
          <a:xfrm>
            <a:off x="604167" y="4125993"/>
            <a:ext cx="106952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b="0" dirty="0"/>
              <a:t>Control the motor’s low-frequency vibration by switching the polarity of the voltage at the motor pins using the L9110.</a:t>
            </a:r>
          </a:p>
          <a:p>
            <a:pPr algn="l"/>
            <a:endParaRPr lang="en-US" altLang="zh-CN" sz="1600" b="0" dirty="0"/>
          </a:p>
          <a:p>
            <a:pPr algn="l"/>
            <a:endParaRPr lang="en-US" altLang="zh-CN" sz="1600" b="0" dirty="0"/>
          </a:p>
          <a:p>
            <a:pPr marL="342900" indent="-342900" algn="l">
              <a:buAutoNum type="arabicPeriod"/>
            </a:pPr>
            <a:r>
              <a:rPr lang="en-US" altLang="zh-CN" sz="1600" b="0" dirty="0"/>
              <a:t>Simulating the low-frequency pulsation of a heartbeat</a:t>
            </a:r>
          </a:p>
          <a:p>
            <a:pPr marL="342900" indent="-342900" algn="l">
              <a:buAutoNum type="arabicPeriod"/>
            </a:pPr>
            <a:r>
              <a:rPr lang="en-US" altLang="zh-CN" sz="1600" b="0" dirty="0"/>
              <a:t>When the voltage polarity is reversed, the two parts of the motor will be tightly attracted,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allowing control of the other half of the amplitude, rather than relying solely on gravity.</a:t>
            </a:r>
            <a:r>
              <a:rPr lang="zh-CN" altLang="en-US" sz="1600" b="0" dirty="0"/>
              <a:t> </a:t>
            </a:r>
            <a:endParaRPr lang="en-US" altLang="zh-CN" sz="16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41A6BF-76C4-BE37-4A92-6BB7682777F9}"/>
              </a:ext>
            </a:extLst>
          </p:cNvPr>
          <p:cNvSpPr/>
          <p:nvPr/>
        </p:nvSpPr>
        <p:spPr>
          <a:xfrm>
            <a:off x="7166558" y="1865988"/>
            <a:ext cx="837398" cy="1109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F30751-B95C-0DCB-699A-8BD2FDEAE92D}"/>
              </a:ext>
            </a:extLst>
          </p:cNvPr>
          <p:cNvSpPr/>
          <p:nvPr/>
        </p:nvSpPr>
        <p:spPr>
          <a:xfrm rot="5400000">
            <a:off x="8602479" y="2231545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FDC5B-7FE1-89E4-0634-68916C8E87FB}"/>
              </a:ext>
            </a:extLst>
          </p:cNvPr>
          <p:cNvCxnSpPr/>
          <p:nvPr/>
        </p:nvCxnSpPr>
        <p:spPr>
          <a:xfrm>
            <a:off x="8003956" y="2152544"/>
            <a:ext cx="86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831D3D-1FE0-BECD-3E18-2AC44459B97A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8003956" y="2369806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FD2BF25-C2CB-8D42-B711-F799D72F225C}"/>
              </a:ext>
            </a:extLst>
          </p:cNvPr>
          <p:cNvCxnSpPr>
            <a:cxnSpLocks/>
          </p:cNvCxnSpPr>
          <p:nvPr/>
        </p:nvCxnSpPr>
        <p:spPr>
          <a:xfrm>
            <a:off x="8003956" y="2543093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99A0BB6-459C-A75C-B742-591CD176187A}"/>
              </a:ext>
            </a:extLst>
          </p:cNvPr>
          <p:cNvCxnSpPr>
            <a:cxnSpLocks/>
          </p:cNvCxnSpPr>
          <p:nvPr/>
        </p:nvCxnSpPr>
        <p:spPr>
          <a:xfrm>
            <a:off x="8003956" y="2716380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2F730A2-C02E-8D95-2A23-D9907AE1B19D}"/>
              </a:ext>
            </a:extLst>
          </p:cNvPr>
          <p:cNvSpPr/>
          <p:nvPr/>
        </p:nvSpPr>
        <p:spPr>
          <a:xfrm>
            <a:off x="10740761" y="2202250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43BB2F-9982-C921-738B-D0966732D7D5}"/>
              </a:ext>
            </a:extLst>
          </p:cNvPr>
          <p:cNvSpPr/>
          <p:nvPr/>
        </p:nvSpPr>
        <p:spPr>
          <a:xfrm>
            <a:off x="10740761" y="185466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1C6F6E1-FFC2-EBEB-3A3A-B4349DAD943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175067" y="2202250"/>
            <a:ext cx="1565694" cy="153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B026AD8C-22D1-62AC-74D6-840D1B42AD21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178669" y="2356139"/>
            <a:ext cx="2399490" cy="429349"/>
          </a:xfrm>
          <a:prstGeom prst="bentConnector3">
            <a:avLst>
              <a:gd name="adj1" fmla="val 1095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B4B8052-CD1C-EC65-BA02-FEB61B459E00}"/>
              </a:ext>
            </a:extLst>
          </p:cNvPr>
          <p:cNvSpPr txBox="1"/>
          <p:nvPr/>
        </p:nvSpPr>
        <p:spPr>
          <a:xfrm>
            <a:off x="884100" y="756056"/>
            <a:ext cx="83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PUSH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35C746B-3B80-F50D-D52F-43B89A6779BF}"/>
              </a:ext>
            </a:extLst>
          </p:cNvPr>
          <p:cNvSpPr txBox="1"/>
          <p:nvPr/>
        </p:nvSpPr>
        <p:spPr>
          <a:xfrm>
            <a:off x="4210140" y="807796"/>
            <a:ext cx="83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PULL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FB5114-DF3E-D64A-55C9-CF2E44B7FDF9}"/>
              </a:ext>
            </a:extLst>
          </p:cNvPr>
          <p:cNvSpPr txBox="1"/>
          <p:nvPr/>
        </p:nvSpPr>
        <p:spPr>
          <a:xfrm>
            <a:off x="8507528" y="1639051"/>
            <a:ext cx="102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/>
              <a:t>L9110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2C49F0-B1A3-34FF-2C61-196AE2FD63F8}"/>
              </a:ext>
            </a:extLst>
          </p:cNvPr>
          <p:cNvSpPr txBox="1"/>
          <p:nvPr/>
        </p:nvSpPr>
        <p:spPr>
          <a:xfrm>
            <a:off x="10646310" y="1526361"/>
            <a:ext cx="102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Motor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3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5DC5B-3C14-0831-6E2E-E33CF59DEEF8}"/>
              </a:ext>
            </a:extLst>
          </p:cNvPr>
          <p:cNvSpPr txBox="1"/>
          <p:nvPr/>
        </p:nvSpPr>
        <p:spPr>
          <a:xfrm>
            <a:off x="309738" y="590146"/>
            <a:ext cx="55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Only the PUSH force is used, without utilizing the PULL force.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2E3632-ED8C-2CC4-C5C6-9AE10175DA99}"/>
              </a:ext>
            </a:extLst>
          </p:cNvPr>
          <p:cNvSpPr txBox="1"/>
          <p:nvPr/>
        </p:nvSpPr>
        <p:spPr>
          <a:xfrm>
            <a:off x="248310" y="4123240"/>
            <a:ext cx="443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Both PUSH and PULL forces are used.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2" name="PUSH_Only">
            <a:hlinkClick r:id="" action="ppaction://media"/>
            <a:extLst>
              <a:ext uri="{FF2B5EF4-FFF2-40B4-BE49-F238E27FC236}">
                <a16:creationId xmlns:a16="http://schemas.microsoft.com/office/drawing/2014/main" id="{BA1954EF-8113-D762-AC08-97F149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pic>
        <p:nvPicPr>
          <p:cNvPr id="3" name="PUSH_PULL">
            <a:hlinkClick r:id="" action="ppaction://media"/>
            <a:extLst>
              <a:ext uri="{FF2B5EF4-FFF2-40B4-BE49-F238E27FC236}">
                <a16:creationId xmlns:a16="http://schemas.microsoft.com/office/drawing/2014/main" id="{C1967E1D-2E4C-1E5C-CCE3-06340E2093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A2CF8-4946-B29A-B101-56D51A7C5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38" y="2705609"/>
            <a:ext cx="2648718" cy="9361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C5C2CF-7869-C895-46BE-3B8DA6B01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38" y="5826103"/>
            <a:ext cx="3196669" cy="8835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5D287C-C1FB-5943-4E09-026D580A3522}"/>
              </a:ext>
            </a:extLst>
          </p:cNvPr>
          <p:cNvSpPr/>
          <p:nvPr/>
        </p:nvSpPr>
        <p:spPr>
          <a:xfrm>
            <a:off x="2066800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77D2A-DCBB-62B0-6839-47EB3B7E2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38" y="1287978"/>
            <a:ext cx="2648718" cy="9361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E2F3E3-D517-E7F2-1F54-30CFBC9925AF}"/>
              </a:ext>
            </a:extLst>
          </p:cNvPr>
          <p:cNvSpPr/>
          <p:nvPr/>
        </p:nvSpPr>
        <p:spPr>
          <a:xfrm>
            <a:off x="2339669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4D5225-2355-16C4-D8FE-F1C08B383F32}"/>
              </a:ext>
            </a:extLst>
          </p:cNvPr>
          <p:cNvSpPr/>
          <p:nvPr/>
        </p:nvSpPr>
        <p:spPr>
          <a:xfrm>
            <a:off x="2552303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5D6E96-30F1-C239-2774-E12F7E7D1D31}"/>
              </a:ext>
            </a:extLst>
          </p:cNvPr>
          <p:cNvSpPr/>
          <p:nvPr/>
        </p:nvSpPr>
        <p:spPr>
          <a:xfrm>
            <a:off x="1841916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5F5C6B-237F-BBF6-BC63-AF51B19CFDB0}"/>
              </a:ext>
            </a:extLst>
          </p:cNvPr>
          <p:cNvSpPr/>
          <p:nvPr/>
        </p:nvSpPr>
        <p:spPr>
          <a:xfrm>
            <a:off x="1602067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3DB448-3BD5-CADA-2909-C0AC89588774}"/>
              </a:ext>
            </a:extLst>
          </p:cNvPr>
          <p:cNvSpPr/>
          <p:nvPr/>
        </p:nvSpPr>
        <p:spPr>
          <a:xfrm>
            <a:off x="1347065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3B90D3-78B9-9739-F733-738B3AB8C8F0}"/>
              </a:ext>
            </a:extLst>
          </p:cNvPr>
          <p:cNvSpPr/>
          <p:nvPr/>
        </p:nvSpPr>
        <p:spPr>
          <a:xfrm>
            <a:off x="1106672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E19D10-F52B-5653-9FF4-E9498AC00C00}"/>
              </a:ext>
            </a:extLst>
          </p:cNvPr>
          <p:cNvSpPr txBox="1"/>
          <p:nvPr/>
        </p:nvSpPr>
        <p:spPr>
          <a:xfrm>
            <a:off x="3313262" y="2634764"/>
            <a:ext cx="2648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part within the yellow box is what we control with the motor; the rest is noise.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AF50C0-E4EA-EA89-65F2-7080567D1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815" y="4686521"/>
            <a:ext cx="3196669" cy="8835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F7295E5-A122-F618-86B0-2F7690170C70}"/>
              </a:ext>
            </a:extLst>
          </p:cNvPr>
          <p:cNvSpPr/>
          <p:nvPr/>
        </p:nvSpPr>
        <p:spPr>
          <a:xfrm>
            <a:off x="1811113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2948D7-3ECE-6293-7C8F-C918F3BAD229}"/>
              </a:ext>
            </a:extLst>
          </p:cNvPr>
          <p:cNvSpPr/>
          <p:nvPr/>
        </p:nvSpPr>
        <p:spPr>
          <a:xfrm>
            <a:off x="2083982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8BF883-CFA2-F363-9B2E-CDCFCCE7FA84}"/>
              </a:ext>
            </a:extLst>
          </p:cNvPr>
          <p:cNvSpPr/>
          <p:nvPr/>
        </p:nvSpPr>
        <p:spPr>
          <a:xfrm>
            <a:off x="2296616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0D06F4-1BD0-19F9-2A69-6C89A501F03E}"/>
              </a:ext>
            </a:extLst>
          </p:cNvPr>
          <p:cNvSpPr/>
          <p:nvPr/>
        </p:nvSpPr>
        <p:spPr>
          <a:xfrm>
            <a:off x="1586229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F9487C-BD60-0D0A-9736-52062E28701A}"/>
              </a:ext>
            </a:extLst>
          </p:cNvPr>
          <p:cNvSpPr/>
          <p:nvPr/>
        </p:nvSpPr>
        <p:spPr>
          <a:xfrm>
            <a:off x="1363472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6EEC80A-3608-C5B9-DA97-26C19F95FD5A}"/>
              </a:ext>
            </a:extLst>
          </p:cNvPr>
          <p:cNvSpPr/>
          <p:nvPr/>
        </p:nvSpPr>
        <p:spPr>
          <a:xfrm>
            <a:off x="1108470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C5783E-D503-1D70-E5E9-0A87ACCE3029}"/>
              </a:ext>
            </a:extLst>
          </p:cNvPr>
          <p:cNvSpPr/>
          <p:nvPr/>
        </p:nvSpPr>
        <p:spPr>
          <a:xfrm>
            <a:off x="868077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C29FB6-3A6A-D9B3-7EE6-1A88681C885C}"/>
              </a:ext>
            </a:extLst>
          </p:cNvPr>
          <p:cNvSpPr/>
          <p:nvPr/>
        </p:nvSpPr>
        <p:spPr>
          <a:xfrm>
            <a:off x="1792597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0B7B48-A602-1DC0-CFCC-B5237C5BDF2C}"/>
              </a:ext>
            </a:extLst>
          </p:cNvPr>
          <p:cNvSpPr/>
          <p:nvPr/>
        </p:nvSpPr>
        <p:spPr>
          <a:xfrm>
            <a:off x="2065466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9D9FE2-5B8B-913D-41F4-4E5A5A222CD2}"/>
              </a:ext>
            </a:extLst>
          </p:cNvPr>
          <p:cNvSpPr/>
          <p:nvPr/>
        </p:nvSpPr>
        <p:spPr>
          <a:xfrm>
            <a:off x="2278100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E4739E-469C-4D8E-79C9-3C8DD1C07A11}"/>
              </a:ext>
            </a:extLst>
          </p:cNvPr>
          <p:cNvSpPr/>
          <p:nvPr/>
        </p:nvSpPr>
        <p:spPr>
          <a:xfrm>
            <a:off x="1567713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21E4CB-DE25-F0C2-FCA8-9ABFB0531431}"/>
              </a:ext>
            </a:extLst>
          </p:cNvPr>
          <p:cNvSpPr/>
          <p:nvPr/>
        </p:nvSpPr>
        <p:spPr>
          <a:xfrm>
            <a:off x="1344956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6945284-9376-3180-878A-C23128A0EBAB}"/>
              </a:ext>
            </a:extLst>
          </p:cNvPr>
          <p:cNvSpPr/>
          <p:nvPr/>
        </p:nvSpPr>
        <p:spPr>
          <a:xfrm>
            <a:off x="1089954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187287-2D79-9873-90E3-9D4C3B453B5A}"/>
              </a:ext>
            </a:extLst>
          </p:cNvPr>
          <p:cNvSpPr/>
          <p:nvPr/>
        </p:nvSpPr>
        <p:spPr>
          <a:xfrm>
            <a:off x="849561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5D1DB74-D4C9-BFD0-AFBD-E061F3A3833F}"/>
              </a:ext>
            </a:extLst>
          </p:cNvPr>
          <p:cNvSpPr txBox="1"/>
          <p:nvPr/>
        </p:nvSpPr>
        <p:spPr>
          <a:xfrm>
            <a:off x="3544301" y="5729244"/>
            <a:ext cx="255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We can use the PULL force to control the other side of the amplitude.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6077B8-39E4-6B73-C087-E3D2DFA0FB6C}"/>
              </a:ext>
            </a:extLst>
          </p:cNvPr>
          <p:cNvSpPr/>
          <p:nvPr/>
        </p:nvSpPr>
        <p:spPr>
          <a:xfrm>
            <a:off x="874850" y="2840692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37286C7-751E-E66F-0297-C3C2533A391C}"/>
              </a:ext>
            </a:extLst>
          </p:cNvPr>
          <p:cNvSpPr/>
          <p:nvPr/>
        </p:nvSpPr>
        <p:spPr>
          <a:xfrm>
            <a:off x="633833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4526B7-DE6A-0C1F-E8B4-9A7F55B710E9}"/>
              </a:ext>
            </a:extLst>
          </p:cNvPr>
          <p:cNvSpPr/>
          <p:nvPr/>
        </p:nvSpPr>
        <p:spPr>
          <a:xfrm>
            <a:off x="2797979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4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3A92BF-B482-9EF0-A9CD-EF29FF10AA21}"/>
              </a:ext>
            </a:extLst>
          </p:cNvPr>
          <p:cNvSpPr txBox="1"/>
          <p:nvPr/>
        </p:nvSpPr>
        <p:spPr>
          <a:xfrm>
            <a:off x="365071" y="1965944"/>
            <a:ext cx="1072736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There are many ripples. There should only be one peak(within the yellow box) caused by us. Here are two reasons:</a:t>
            </a:r>
          </a:p>
          <a:p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Rigid collisions</a:t>
            </a: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Noise: The white noise level is 10-20K, which overlaps with the ripples.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 believe noise is the main factor. 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Zaid's graph is clear, possibly due to the use of a higher-power motor. I suggest purchasing a higher-power motor to achieve better results.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73670B-B644-7466-671F-9019356B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8" y="699545"/>
            <a:ext cx="2648718" cy="9361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467C44-6134-BF6E-0292-74CA7344D712}"/>
              </a:ext>
            </a:extLst>
          </p:cNvPr>
          <p:cNvSpPr/>
          <p:nvPr/>
        </p:nvSpPr>
        <p:spPr>
          <a:xfrm>
            <a:off x="2126620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C487E0-FF73-F061-9B03-154A5FBEA5AB}"/>
              </a:ext>
            </a:extLst>
          </p:cNvPr>
          <p:cNvSpPr/>
          <p:nvPr/>
        </p:nvSpPr>
        <p:spPr>
          <a:xfrm>
            <a:off x="2399489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7C8E04-1605-1607-3EA1-FEE6F9B37BEE}"/>
              </a:ext>
            </a:extLst>
          </p:cNvPr>
          <p:cNvSpPr/>
          <p:nvPr/>
        </p:nvSpPr>
        <p:spPr>
          <a:xfrm>
            <a:off x="2612123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D5458E-6181-8CC8-4E09-AAF4A3B3B33C}"/>
              </a:ext>
            </a:extLst>
          </p:cNvPr>
          <p:cNvSpPr/>
          <p:nvPr/>
        </p:nvSpPr>
        <p:spPr>
          <a:xfrm>
            <a:off x="1901736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8656D-6686-3A0F-A556-2B259A27D0D9}"/>
              </a:ext>
            </a:extLst>
          </p:cNvPr>
          <p:cNvSpPr/>
          <p:nvPr/>
        </p:nvSpPr>
        <p:spPr>
          <a:xfrm>
            <a:off x="1661887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81915-8C7C-EC22-17A5-F17F92B1510A}"/>
              </a:ext>
            </a:extLst>
          </p:cNvPr>
          <p:cNvSpPr/>
          <p:nvPr/>
        </p:nvSpPr>
        <p:spPr>
          <a:xfrm>
            <a:off x="1406885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40B9FB-524B-D18D-2EBF-8CD2B0B7DC36}"/>
              </a:ext>
            </a:extLst>
          </p:cNvPr>
          <p:cNvSpPr/>
          <p:nvPr/>
        </p:nvSpPr>
        <p:spPr>
          <a:xfrm>
            <a:off x="1166492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71F66-FD9B-8AA1-EF4E-02744BBD55CB}"/>
              </a:ext>
            </a:extLst>
          </p:cNvPr>
          <p:cNvSpPr/>
          <p:nvPr/>
        </p:nvSpPr>
        <p:spPr>
          <a:xfrm>
            <a:off x="934670" y="83462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44823C-DC80-3CC2-CAC7-287382C45F32}"/>
              </a:ext>
            </a:extLst>
          </p:cNvPr>
          <p:cNvSpPr/>
          <p:nvPr/>
        </p:nvSpPr>
        <p:spPr>
          <a:xfrm>
            <a:off x="693653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05BBB0-236B-5887-BEB1-670560645500}"/>
              </a:ext>
            </a:extLst>
          </p:cNvPr>
          <p:cNvSpPr/>
          <p:nvPr/>
        </p:nvSpPr>
        <p:spPr>
          <a:xfrm>
            <a:off x="2857799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8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5014</TotalTime>
  <Words>703</Words>
  <Application>Microsoft Office PowerPoint</Application>
  <PresentationFormat>宽屏</PresentationFormat>
  <Paragraphs>110</Paragraphs>
  <Slides>12</Slides>
  <Notes>12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4630</cp:revision>
  <dcterms:created xsi:type="dcterms:W3CDTF">2023-07-30T03:21:28Z</dcterms:created>
  <dcterms:modified xsi:type="dcterms:W3CDTF">2024-07-16T02:57:50Z</dcterms:modified>
</cp:coreProperties>
</file>